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ExtraLight"/>
      <p:regular r:id="rId45"/>
      <p:bold r:id="rId46"/>
      <p:italic r:id="rId47"/>
      <p:boldItalic r:id="rId48"/>
    </p:embeddedFont>
    <p:embeddedFont>
      <p:font typeface="Montserrat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ExtraLight-bold.fntdata"/><Relationship Id="rId45" Type="http://schemas.openxmlformats.org/officeDocument/2006/relationships/font" Target="fonts/MontserratExtr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ExtraLight-boldItalic.fntdata"/><Relationship Id="rId47" Type="http://schemas.openxmlformats.org/officeDocument/2006/relationships/font" Target="fonts/MontserratExtraLight-italic.fntdata"/><Relationship Id="rId49" Type="http://schemas.openxmlformats.org/officeDocument/2006/relationships/font" Target="fonts/Montserrat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0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10847172f_5_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10847172f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0847172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10847172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10847172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10847172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10847172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10847172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10847172f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10847172f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10847172f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10847172f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10847172f_7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10847172f_7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10847172f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10847172f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1ac8490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1ac8490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1ac8490f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1ac8490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1ac8490f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1ac8490f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10847172f_5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10847172f_5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c1ac8490f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c1ac8490f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10847172f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10847172f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1ac8490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1ac8490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1ac8490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1ac8490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1ac8490f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1ac8490f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1ac8490f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1ac8490f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28b1d37d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28b1d37d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10847172f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c10847172f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28b1d37d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28b1d37d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28b1d37d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c28b1d37d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10847172f_5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10847172f_5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28b1d37d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c28b1d37d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28b1d37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28b1d37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10847172f_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10847172f_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10847172f_5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10847172f_5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0847172f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10847172f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10847172f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10847172f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10847172f_7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10847172f_7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1" name="Google Shape;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6" name="Google Shape;176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f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f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f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ctrTitle"/>
          </p:nvPr>
        </p:nvSpPr>
        <p:spPr>
          <a:xfrm>
            <a:off x="1909950" y="1966771"/>
            <a:ext cx="53241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TECHNIQUE</a:t>
            </a:r>
            <a:endParaRPr/>
          </a:p>
        </p:txBody>
      </p:sp>
      <p:sp>
        <p:nvSpPr>
          <p:cNvPr id="239" name="Google Shape;239;p4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Konieczny Julien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Vandenbroucke Alexis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Vercoutre Thibault</a:t>
            </a:r>
            <a:endParaRPr/>
          </a:p>
        </p:txBody>
      </p:sp>
      <p:sp>
        <p:nvSpPr>
          <p:cNvPr id="240" name="Google Shape;240;p4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2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REUNION 14/03/24</a:t>
            </a:r>
            <a:endParaRPr b="0" sz="22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41" name="Google Shape;241;p4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044200" y="46787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Mme. Poisson Caillault</a:t>
            </a:r>
            <a:endParaRPr/>
          </a:p>
        </p:txBody>
      </p:sp>
      <p:sp>
        <p:nvSpPr>
          <p:cNvPr id="243" name="Google Shape;24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MÉTRIQUES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9" name="Google Shape;349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0" name="Google Shape;350;p57"/>
          <p:cNvSpPr txBox="1"/>
          <p:nvPr/>
        </p:nvSpPr>
        <p:spPr>
          <a:xfrm>
            <a:off x="590600" y="1218600"/>
            <a:ext cx="5083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Rayon de courbure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800" y="1682100"/>
            <a:ext cx="6004404" cy="315660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MÉTRIQUES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8" name="Google Shape;358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9" name="Google Shape;359;p58"/>
          <p:cNvSpPr txBox="1"/>
          <p:nvPr/>
        </p:nvSpPr>
        <p:spPr>
          <a:xfrm>
            <a:off x="590600" y="1218600"/>
            <a:ext cx="5083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Estimation Croissance Otolithe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38" y="1774700"/>
            <a:ext cx="3993929" cy="3156599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125" y="1175950"/>
            <a:ext cx="3164800" cy="375536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MÉTRIQUES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68" name="Google Shape;368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9" name="Google Shape;369;p59"/>
          <p:cNvSpPr txBox="1"/>
          <p:nvPr/>
        </p:nvSpPr>
        <p:spPr>
          <a:xfrm>
            <a:off x="590600" y="1218600"/>
            <a:ext cx="5943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Rayon du nombre de raies pour la croissance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900" y="1386425"/>
            <a:ext cx="2305300" cy="3301417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59"/>
          <p:cNvPicPr preferRelativeResize="0"/>
          <p:nvPr/>
        </p:nvPicPr>
        <p:blipFill rotWithShape="1">
          <a:blip r:embed="rId4">
            <a:alphaModFix/>
          </a:blip>
          <a:srcRect b="1067" l="0" r="0" t="6081"/>
          <a:stretch/>
        </p:blipFill>
        <p:spPr>
          <a:xfrm>
            <a:off x="1592700" y="2486675"/>
            <a:ext cx="2266950" cy="804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endParaRPr/>
          </a:p>
        </p:txBody>
      </p:sp>
      <p:sp>
        <p:nvSpPr>
          <p:cNvPr id="378" name="Google Shape;378;p6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379" name="Google Shape;379;p60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nous-y sommes pris ?</a:t>
            </a:r>
            <a:endParaRPr/>
          </a:p>
        </p:txBody>
      </p:sp>
      <p:cxnSp>
        <p:nvCxnSpPr>
          <p:cNvPr id="380" name="Google Shape;380;p6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1" name="Google Shape;38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</a:t>
            </a:r>
            <a:r>
              <a:rPr lang="fr"/>
              <a:t>MÉTHODE </a:t>
            </a:r>
            <a:endParaRPr/>
          </a:p>
        </p:txBody>
      </p:sp>
      <p:cxnSp>
        <p:nvCxnSpPr>
          <p:cNvPr id="387" name="Google Shape;387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8" name="Google Shape;388;p61"/>
          <p:cNvSpPr/>
          <p:nvPr/>
        </p:nvSpPr>
        <p:spPr>
          <a:xfrm>
            <a:off x="295675" y="1066575"/>
            <a:ext cx="3800400" cy="2191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075" y="1197125"/>
            <a:ext cx="1175146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>
            <p:ph type="title"/>
          </p:nvPr>
        </p:nvSpPr>
        <p:spPr>
          <a:xfrm>
            <a:off x="444963" y="12958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</a:t>
            </a:r>
            <a:r>
              <a:rPr lang="fr"/>
              <a:t>DONNÉES</a:t>
            </a:r>
            <a:r>
              <a:rPr lang="fr"/>
              <a:t> SQL</a:t>
            </a:r>
            <a:endParaRPr/>
          </a:p>
        </p:txBody>
      </p:sp>
      <p:sp>
        <p:nvSpPr>
          <p:cNvPr id="391" name="Google Shape;391;p61"/>
          <p:cNvSpPr txBox="1"/>
          <p:nvPr>
            <p:ph idx="1" type="subTitle"/>
          </p:nvPr>
        </p:nvSpPr>
        <p:spPr>
          <a:xfrm>
            <a:off x="444977" y="1980775"/>
            <a:ext cx="2680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Stockage des informations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nom du fichier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âge réel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métriques</a:t>
            </a:r>
            <a:endParaRPr/>
          </a:p>
        </p:txBody>
      </p:sp>
      <p:cxnSp>
        <p:nvCxnSpPr>
          <p:cNvPr id="392" name="Google Shape;392;p61"/>
          <p:cNvCxnSpPr/>
          <p:nvPr/>
        </p:nvCxnSpPr>
        <p:spPr>
          <a:xfrm>
            <a:off x="1504113" y="19167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3" name="Google Shape;393;p61"/>
          <p:cNvSpPr/>
          <p:nvPr/>
        </p:nvSpPr>
        <p:spPr>
          <a:xfrm>
            <a:off x="4603400" y="2256575"/>
            <a:ext cx="3800400" cy="2191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61"/>
          <p:cNvSpPr txBox="1"/>
          <p:nvPr>
            <p:ph type="title"/>
          </p:nvPr>
        </p:nvSpPr>
        <p:spPr>
          <a:xfrm>
            <a:off x="4752688" y="24858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DES CLASSIFIEURS</a:t>
            </a:r>
            <a:endParaRPr/>
          </a:p>
        </p:txBody>
      </p:sp>
      <p:sp>
        <p:nvSpPr>
          <p:cNvPr id="395" name="Google Shape;395;p61"/>
          <p:cNvSpPr txBox="1"/>
          <p:nvPr>
            <p:ph idx="1" type="subTitle"/>
          </p:nvPr>
        </p:nvSpPr>
        <p:spPr>
          <a:xfrm>
            <a:off x="4752700" y="3170775"/>
            <a:ext cx="3367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Récupération des données de la base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Utilisation des classifieurs sur les données</a:t>
            </a:r>
            <a:endParaRPr/>
          </a:p>
        </p:txBody>
      </p:sp>
      <p:cxnSp>
        <p:nvCxnSpPr>
          <p:cNvPr id="396" name="Google Shape;396;p61"/>
          <p:cNvCxnSpPr/>
          <p:nvPr/>
        </p:nvCxnSpPr>
        <p:spPr>
          <a:xfrm>
            <a:off x="5811838" y="31067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97" name="Google Shape;3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3625" y="2361776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1"/>
          <p:cNvSpPr/>
          <p:nvPr/>
        </p:nvSpPr>
        <p:spPr>
          <a:xfrm>
            <a:off x="675300" y="3452875"/>
            <a:ext cx="3800400" cy="1562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1"/>
          <p:cNvSpPr txBox="1"/>
          <p:nvPr>
            <p:ph type="title"/>
          </p:nvPr>
        </p:nvSpPr>
        <p:spPr>
          <a:xfrm>
            <a:off x="824588" y="3682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DES </a:t>
            </a:r>
            <a:r>
              <a:rPr lang="fr"/>
              <a:t>MÉTRIQUES</a:t>
            </a:r>
            <a:endParaRPr/>
          </a:p>
        </p:txBody>
      </p:sp>
      <p:sp>
        <p:nvSpPr>
          <p:cNvPr id="400" name="Google Shape;400;p61"/>
          <p:cNvSpPr txBox="1"/>
          <p:nvPr>
            <p:ph idx="1" type="subTitle"/>
          </p:nvPr>
        </p:nvSpPr>
        <p:spPr>
          <a:xfrm>
            <a:off x="824600" y="4367075"/>
            <a:ext cx="3493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 fonctions permettant le calcul des métriques</a:t>
            </a:r>
            <a:endParaRPr/>
          </a:p>
        </p:txBody>
      </p:sp>
      <p:cxnSp>
        <p:nvCxnSpPr>
          <p:cNvPr id="401" name="Google Shape;401;p61"/>
          <p:cNvCxnSpPr/>
          <p:nvPr/>
        </p:nvCxnSpPr>
        <p:spPr>
          <a:xfrm>
            <a:off x="1883738" y="4303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02" name="Google Shape;40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825" y="3550536"/>
            <a:ext cx="767925" cy="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MÉTHODE </a:t>
            </a:r>
            <a:endParaRPr/>
          </a:p>
        </p:txBody>
      </p:sp>
      <p:cxnSp>
        <p:nvCxnSpPr>
          <p:cNvPr id="409" name="Google Shape;409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10" name="Google Shape;410;p62"/>
          <p:cNvSpPr/>
          <p:nvPr/>
        </p:nvSpPr>
        <p:spPr>
          <a:xfrm>
            <a:off x="693100" y="1962450"/>
            <a:ext cx="1422600" cy="1218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25" y="2297538"/>
            <a:ext cx="1175146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/>
          <p:nvPr/>
        </p:nvSpPr>
        <p:spPr>
          <a:xfrm>
            <a:off x="3371400" y="1962450"/>
            <a:ext cx="3800400" cy="1218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475" y="2166840"/>
            <a:ext cx="809824" cy="8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2"/>
          <p:cNvSpPr/>
          <p:nvPr/>
        </p:nvSpPr>
        <p:spPr>
          <a:xfrm>
            <a:off x="5807400" y="116725"/>
            <a:ext cx="1364400" cy="132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075" y="2187799"/>
            <a:ext cx="767925" cy="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/>
          <p:nvPr/>
        </p:nvSpPr>
        <p:spPr>
          <a:xfrm>
            <a:off x="2287400" y="2706725"/>
            <a:ext cx="9123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62"/>
          <p:cNvSpPr/>
          <p:nvPr/>
        </p:nvSpPr>
        <p:spPr>
          <a:xfrm rot="10800000">
            <a:off x="4745238" y="2187800"/>
            <a:ext cx="9123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62"/>
          <p:cNvSpPr/>
          <p:nvPr/>
        </p:nvSpPr>
        <p:spPr>
          <a:xfrm rot="10800000">
            <a:off x="2287400" y="2122125"/>
            <a:ext cx="9123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62"/>
          <p:cNvSpPr txBox="1"/>
          <p:nvPr>
            <p:ph idx="1" type="subTitle"/>
          </p:nvPr>
        </p:nvSpPr>
        <p:spPr>
          <a:xfrm>
            <a:off x="1711250" y="1349725"/>
            <a:ext cx="20646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des valeurs des métriques</a:t>
            </a:r>
            <a:endParaRPr/>
          </a:p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1711250" y="3193525"/>
            <a:ext cx="20646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Récupération des âges et métriques</a:t>
            </a:r>
            <a:endParaRPr/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688" y="277347"/>
            <a:ext cx="809825" cy="999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/>
          <p:nvPr/>
        </p:nvSpPr>
        <p:spPr>
          <a:xfrm rot="5400000">
            <a:off x="6320425" y="1533451"/>
            <a:ext cx="3384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62"/>
          <p:cNvSpPr/>
          <p:nvPr/>
        </p:nvSpPr>
        <p:spPr>
          <a:xfrm flipH="1" rot="10800000">
            <a:off x="3924925" y="3348925"/>
            <a:ext cx="2188800" cy="90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62"/>
          <p:cNvSpPr txBox="1"/>
          <p:nvPr>
            <p:ph idx="1" type="subTitle"/>
          </p:nvPr>
        </p:nvSpPr>
        <p:spPr>
          <a:xfrm>
            <a:off x="4426350" y="2457825"/>
            <a:ext cx="15501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des métriques</a:t>
            </a:r>
            <a:endParaRPr/>
          </a:p>
        </p:txBody>
      </p:sp>
      <p:sp>
        <p:nvSpPr>
          <p:cNvPr id="425" name="Google Shape;425;p62"/>
          <p:cNvSpPr txBox="1"/>
          <p:nvPr>
            <p:ph idx="1" type="subTitle"/>
          </p:nvPr>
        </p:nvSpPr>
        <p:spPr>
          <a:xfrm>
            <a:off x="3563525" y="4253425"/>
            <a:ext cx="26961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des classifieurs sur les données</a:t>
            </a:r>
            <a:endParaRPr/>
          </a:p>
        </p:txBody>
      </p:sp>
      <p:sp>
        <p:nvSpPr>
          <p:cNvPr id="426" name="Google Shape;426;p62"/>
          <p:cNvSpPr txBox="1"/>
          <p:nvPr>
            <p:ph type="title"/>
          </p:nvPr>
        </p:nvSpPr>
        <p:spPr>
          <a:xfrm>
            <a:off x="6179413" y="3749950"/>
            <a:ext cx="2390100" cy="5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427" name="Google Shape;427;p62"/>
          <p:cNvSpPr/>
          <p:nvPr/>
        </p:nvSpPr>
        <p:spPr>
          <a:xfrm>
            <a:off x="130525" y="4298350"/>
            <a:ext cx="2390100" cy="71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62"/>
          <p:cNvSpPr txBox="1"/>
          <p:nvPr>
            <p:ph idx="1" type="subTitle"/>
          </p:nvPr>
        </p:nvSpPr>
        <p:spPr>
          <a:xfrm>
            <a:off x="144462" y="4329700"/>
            <a:ext cx="2626500" cy="65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FF"/>
                </a:solidFill>
              </a:rPr>
              <a:t>Calcul et ajout de métrique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FF00"/>
                </a:solidFill>
              </a:rPr>
              <a:t>Utilisation et test des classifieurs</a:t>
            </a:r>
            <a:endParaRPr sz="1200">
              <a:solidFill>
                <a:srgbClr val="00FF00"/>
              </a:solidFill>
            </a:endParaRPr>
          </a:p>
        </p:txBody>
      </p:sp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</p:txBody>
      </p:sp>
      <p:sp>
        <p:nvSpPr>
          <p:cNvPr id="435" name="Google Shape;435;p6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436" name="Google Shape;436;p63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quoi ressemble notre code ?</a:t>
            </a:r>
            <a:endParaRPr/>
          </a:p>
        </p:txBody>
      </p:sp>
      <p:cxnSp>
        <p:nvCxnSpPr>
          <p:cNvPr id="437" name="Google Shape;437;p6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38" name="Google Shape;43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>
            <p:ph idx="4" type="title"/>
          </p:nvPr>
        </p:nvSpPr>
        <p:spPr>
          <a:xfrm>
            <a:off x="938500" y="445025"/>
            <a:ext cx="4629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CODE</a:t>
            </a:r>
            <a:endParaRPr/>
          </a:p>
        </p:txBody>
      </p:sp>
      <p:cxnSp>
        <p:nvCxnSpPr>
          <p:cNvPr id="444" name="Google Shape;444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445" name="Google Shape;445;p64"/>
          <p:cNvGrpSpPr/>
          <p:nvPr/>
        </p:nvGrpSpPr>
        <p:grpSpPr>
          <a:xfrm>
            <a:off x="4062071" y="1060419"/>
            <a:ext cx="361147" cy="361529"/>
            <a:chOff x="7538896" y="1970156"/>
            <a:chExt cx="361147" cy="361529"/>
          </a:xfrm>
        </p:grpSpPr>
        <p:sp>
          <p:nvSpPr>
            <p:cNvPr id="446" name="Google Shape;446;p64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4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4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4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4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4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64"/>
          <p:cNvSpPr txBox="1"/>
          <p:nvPr/>
        </p:nvSpPr>
        <p:spPr>
          <a:xfrm>
            <a:off x="3424400" y="1443350"/>
            <a:ext cx="1745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recupmetrique.py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3" name="Google Shape;453;p64"/>
          <p:cNvGrpSpPr/>
          <p:nvPr/>
        </p:nvGrpSpPr>
        <p:grpSpPr>
          <a:xfrm>
            <a:off x="887471" y="2296981"/>
            <a:ext cx="361147" cy="361529"/>
            <a:chOff x="7538896" y="1970156"/>
            <a:chExt cx="361147" cy="361529"/>
          </a:xfrm>
        </p:grpSpPr>
        <p:sp>
          <p:nvSpPr>
            <p:cNvPr id="454" name="Google Shape;454;p64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4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4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4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4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4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64"/>
          <p:cNvSpPr txBox="1"/>
          <p:nvPr/>
        </p:nvSpPr>
        <p:spPr>
          <a:xfrm>
            <a:off x="308150" y="2658500"/>
            <a:ext cx="1605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testclassifieur</a:t>
            </a: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2632900" y="3960125"/>
            <a:ext cx="1240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.bd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64"/>
          <p:cNvSpPr/>
          <p:nvPr/>
        </p:nvSpPr>
        <p:spPr>
          <a:xfrm>
            <a:off x="3081904" y="4321664"/>
            <a:ext cx="342505" cy="334191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64"/>
          <p:cNvGrpSpPr/>
          <p:nvPr/>
        </p:nvGrpSpPr>
        <p:grpSpPr>
          <a:xfrm>
            <a:off x="7300469" y="2048882"/>
            <a:ext cx="355104" cy="259584"/>
            <a:chOff x="4150669" y="2466770"/>
            <a:chExt cx="355104" cy="259584"/>
          </a:xfrm>
        </p:grpSpPr>
        <p:sp>
          <p:nvSpPr>
            <p:cNvPr id="464" name="Google Shape;464;p64"/>
            <p:cNvSpPr/>
            <p:nvPr/>
          </p:nvSpPr>
          <p:spPr>
            <a:xfrm>
              <a:off x="4150669" y="2466770"/>
              <a:ext cx="355104" cy="259584"/>
            </a:xfrm>
            <a:custGeom>
              <a:rect b="b" l="l" r="r" t="t"/>
              <a:pathLst>
                <a:path extrusionOk="0" h="8112" w="11097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4"/>
            <p:cNvSpPr/>
            <p:nvPr/>
          </p:nvSpPr>
          <p:spPr>
            <a:xfrm>
              <a:off x="4270285" y="2538098"/>
              <a:ext cx="17184" cy="19872"/>
            </a:xfrm>
            <a:custGeom>
              <a:rect b="b" l="l" r="r" t="t"/>
              <a:pathLst>
                <a:path extrusionOk="0" h="621" w="537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4"/>
            <p:cNvSpPr/>
            <p:nvPr/>
          </p:nvSpPr>
          <p:spPr>
            <a:xfrm>
              <a:off x="4183437" y="2557170"/>
              <a:ext cx="32416" cy="38144"/>
            </a:xfrm>
            <a:custGeom>
              <a:rect b="b" l="l" r="r" t="t"/>
              <a:pathLst>
                <a:path extrusionOk="0" h="1192" w="1013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4"/>
            <p:cNvSpPr/>
            <p:nvPr/>
          </p:nvSpPr>
          <p:spPr>
            <a:xfrm>
              <a:off x="4309901" y="2589490"/>
              <a:ext cx="82720" cy="60672"/>
            </a:xfrm>
            <a:custGeom>
              <a:rect b="b" l="l" r="r" t="t"/>
              <a:pathLst>
                <a:path extrusionOk="0" h="1896" w="2585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64"/>
          <p:cNvSpPr txBox="1"/>
          <p:nvPr/>
        </p:nvSpPr>
        <p:spPr>
          <a:xfrm>
            <a:off x="7037325" y="2404813"/>
            <a:ext cx="881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9" name="Google Shape;469;p64"/>
          <p:cNvGrpSpPr/>
          <p:nvPr/>
        </p:nvGrpSpPr>
        <p:grpSpPr>
          <a:xfrm>
            <a:off x="6952574" y="3468333"/>
            <a:ext cx="306759" cy="351445"/>
            <a:chOff x="859262" y="3353920"/>
            <a:chExt cx="306759" cy="351445"/>
          </a:xfrm>
        </p:grpSpPr>
        <p:sp>
          <p:nvSpPr>
            <p:cNvPr id="470" name="Google Shape;470;p64"/>
            <p:cNvSpPr/>
            <p:nvPr/>
          </p:nvSpPr>
          <p:spPr>
            <a:xfrm>
              <a:off x="859262" y="3415718"/>
              <a:ext cx="132563" cy="205937"/>
            </a:xfrm>
            <a:custGeom>
              <a:rect b="b" l="l" r="r" t="t"/>
              <a:pathLst>
                <a:path extrusionOk="0" h="6475" w="4168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4"/>
            <p:cNvSpPr/>
            <p:nvPr/>
          </p:nvSpPr>
          <p:spPr>
            <a:xfrm>
              <a:off x="916415" y="3353920"/>
              <a:ext cx="178013" cy="62147"/>
            </a:xfrm>
            <a:custGeom>
              <a:rect b="b" l="l" r="r" t="t"/>
              <a:pathLst>
                <a:path extrusionOk="0" h="1954" w="5597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4"/>
            <p:cNvSpPr/>
            <p:nvPr/>
          </p:nvSpPr>
          <p:spPr>
            <a:xfrm>
              <a:off x="920582" y="3405858"/>
              <a:ext cx="245439" cy="243817"/>
            </a:xfrm>
            <a:custGeom>
              <a:rect b="b" l="l" r="r" t="t"/>
              <a:pathLst>
                <a:path extrusionOk="0" h="7666" w="7717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4"/>
            <p:cNvSpPr/>
            <p:nvPr/>
          </p:nvSpPr>
          <p:spPr>
            <a:xfrm>
              <a:off x="986100" y="3642074"/>
              <a:ext cx="129923" cy="63292"/>
            </a:xfrm>
            <a:custGeom>
              <a:rect b="b" l="l" r="r" t="t"/>
              <a:pathLst>
                <a:path extrusionOk="0" h="1990" w="4085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4"/>
            <p:cNvSpPr/>
            <p:nvPr/>
          </p:nvSpPr>
          <p:spPr>
            <a:xfrm>
              <a:off x="862283" y="3599678"/>
              <a:ext cx="118696" cy="84156"/>
            </a:xfrm>
            <a:custGeom>
              <a:rect b="b" l="l" r="r" t="t"/>
              <a:pathLst>
                <a:path extrusionOk="0" h="2646" w="3732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64"/>
          <p:cNvSpPr txBox="1"/>
          <p:nvPr/>
        </p:nvSpPr>
        <p:spPr>
          <a:xfrm>
            <a:off x="5724450" y="3883138"/>
            <a:ext cx="27630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metadata_plaice_2010-2019.csv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64"/>
          <p:cNvCxnSpPr>
            <a:stCxn id="452" idx="3"/>
            <a:endCxn id="468" idx="1"/>
          </p:cNvCxnSpPr>
          <p:nvPr/>
        </p:nvCxnSpPr>
        <p:spPr>
          <a:xfrm>
            <a:off x="5169800" y="1624100"/>
            <a:ext cx="1867500" cy="96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64"/>
          <p:cNvCxnSpPr>
            <a:stCxn id="452" idx="3"/>
            <a:endCxn id="475" idx="1"/>
          </p:cNvCxnSpPr>
          <p:nvPr/>
        </p:nvCxnSpPr>
        <p:spPr>
          <a:xfrm>
            <a:off x="5169800" y="1624100"/>
            <a:ext cx="554700" cy="243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64"/>
          <p:cNvCxnSpPr>
            <a:stCxn id="452" idx="2"/>
            <a:endCxn id="461" idx="0"/>
          </p:cNvCxnSpPr>
          <p:nvPr/>
        </p:nvCxnSpPr>
        <p:spPr>
          <a:xfrm flipH="1">
            <a:off x="3253100" y="1804850"/>
            <a:ext cx="1044000" cy="2155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64"/>
          <p:cNvCxnSpPr>
            <a:endCxn id="461" idx="0"/>
          </p:cNvCxnSpPr>
          <p:nvPr/>
        </p:nvCxnSpPr>
        <p:spPr>
          <a:xfrm>
            <a:off x="1207450" y="3019925"/>
            <a:ext cx="2045700" cy="94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4" type="title"/>
          </p:nvPr>
        </p:nvSpPr>
        <p:spPr>
          <a:xfrm>
            <a:off x="938500" y="445025"/>
            <a:ext cx="47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CODE : recupmetrique.py</a:t>
            </a:r>
            <a:endParaRPr/>
          </a:p>
        </p:txBody>
      </p:sp>
      <p:cxnSp>
        <p:nvCxnSpPr>
          <p:cNvPr id="486" name="Google Shape;48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7" name="Google Shape;487;p65"/>
          <p:cNvSpPr/>
          <p:nvPr/>
        </p:nvSpPr>
        <p:spPr>
          <a:xfrm>
            <a:off x="568650" y="1628400"/>
            <a:ext cx="3800400" cy="3055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65"/>
          <p:cNvSpPr txBox="1"/>
          <p:nvPr>
            <p:ph type="title"/>
          </p:nvPr>
        </p:nvSpPr>
        <p:spPr>
          <a:xfrm>
            <a:off x="717951" y="1857700"/>
            <a:ext cx="25377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 de calcul des données</a:t>
            </a:r>
            <a:endParaRPr/>
          </a:p>
        </p:txBody>
      </p:sp>
      <p:sp>
        <p:nvSpPr>
          <p:cNvPr id="489" name="Google Shape;489;p65"/>
          <p:cNvSpPr txBox="1"/>
          <p:nvPr>
            <p:ph idx="1" type="subTitle"/>
          </p:nvPr>
        </p:nvSpPr>
        <p:spPr>
          <a:xfrm>
            <a:off x="717950" y="2542600"/>
            <a:ext cx="3367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get_echelle(image)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get_densite(image)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get_opacite_relative(image)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get_surface(image)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get_diametre(image)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get_max_diametre(image)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get_ring_curvature(image)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get_growth(image)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get_growth_ellipses(image)</a:t>
            </a:r>
            <a:endParaRPr/>
          </a:p>
        </p:txBody>
      </p:sp>
      <p:cxnSp>
        <p:nvCxnSpPr>
          <p:cNvPr id="490" name="Google Shape;490;p65"/>
          <p:cNvCxnSpPr/>
          <p:nvPr/>
        </p:nvCxnSpPr>
        <p:spPr>
          <a:xfrm>
            <a:off x="1777088" y="24786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91" name="Google Shape;4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875" y="1733601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5"/>
          <p:cNvSpPr/>
          <p:nvPr/>
        </p:nvSpPr>
        <p:spPr>
          <a:xfrm>
            <a:off x="4702275" y="1628350"/>
            <a:ext cx="3800400" cy="3055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5"/>
          <p:cNvSpPr txBox="1"/>
          <p:nvPr>
            <p:ph type="title"/>
          </p:nvPr>
        </p:nvSpPr>
        <p:spPr>
          <a:xfrm>
            <a:off x="4851575" y="1592050"/>
            <a:ext cx="29310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</a:t>
            </a:r>
            <a:r>
              <a:rPr lang="fr"/>
              <a:t>onctions de test / remplissage / modification données</a:t>
            </a:r>
            <a:endParaRPr/>
          </a:p>
        </p:txBody>
      </p:sp>
      <p:sp>
        <p:nvSpPr>
          <p:cNvPr id="494" name="Google Shape;494;p65"/>
          <p:cNvSpPr txBox="1"/>
          <p:nvPr>
            <p:ph idx="1" type="subTitle"/>
          </p:nvPr>
        </p:nvSpPr>
        <p:spPr>
          <a:xfrm>
            <a:off x="4851575" y="2999750"/>
            <a:ext cx="3367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test_image()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maj()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remplissage()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get_donnees()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destroy_data()</a:t>
            </a:r>
            <a:endParaRPr/>
          </a:p>
        </p:txBody>
      </p:sp>
      <p:cxnSp>
        <p:nvCxnSpPr>
          <p:cNvPr id="495" name="Google Shape;495;p65"/>
          <p:cNvCxnSpPr/>
          <p:nvPr/>
        </p:nvCxnSpPr>
        <p:spPr>
          <a:xfrm>
            <a:off x="5910713" y="27833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96" name="Google Shape;4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00" y="1733551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/>
          <p:nvPr>
            <p:ph idx="4" type="title"/>
          </p:nvPr>
        </p:nvSpPr>
        <p:spPr>
          <a:xfrm>
            <a:off x="938500" y="445025"/>
            <a:ext cx="47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CODE : recupmetrique.py</a:t>
            </a:r>
            <a:endParaRPr/>
          </a:p>
        </p:txBody>
      </p:sp>
      <p:cxnSp>
        <p:nvCxnSpPr>
          <p:cNvPr id="503" name="Google Shape;503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04" name="Google Shape;504;p66"/>
          <p:cNvSpPr/>
          <p:nvPr/>
        </p:nvSpPr>
        <p:spPr>
          <a:xfrm>
            <a:off x="2655900" y="2216600"/>
            <a:ext cx="3832200" cy="1916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2805188" y="24459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</a:t>
            </a:r>
            <a:r>
              <a:rPr lang="fr"/>
              <a:t>onctions particulières</a:t>
            </a:r>
            <a:endParaRPr/>
          </a:p>
        </p:txBody>
      </p:sp>
      <p:sp>
        <p:nvSpPr>
          <p:cNvPr id="506" name="Google Shape;506;p66"/>
          <p:cNvSpPr txBox="1"/>
          <p:nvPr>
            <p:ph idx="1" type="subTitle"/>
          </p:nvPr>
        </p:nvSpPr>
        <p:spPr>
          <a:xfrm>
            <a:off x="2805200" y="3130800"/>
            <a:ext cx="3367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centrer_image(image)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filtrer_ellipses(ellipse, 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split_image(image)</a:t>
            </a:r>
            <a:endParaRPr/>
          </a:p>
        </p:txBody>
      </p:sp>
      <p:cxnSp>
        <p:nvCxnSpPr>
          <p:cNvPr id="507" name="Google Shape;507;p66"/>
          <p:cNvCxnSpPr/>
          <p:nvPr/>
        </p:nvCxnSpPr>
        <p:spPr>
          <a:xfrm>
            <a:off x="3864338" y="30668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08" name="Google Shape;5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125" y="2321801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idx="6" type="title"/>
          </p:nvPr>
        </p:nvSpPr>
        <p:spPr>
          <a:xfrm>
            <a:off x="21025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249" name="Google Shape;249;p49"/>
          <p:cNvSpPr txBox="1"/>
          <p:nvPr>
            <p:ph type="title"/>
          </p:nvPr>
        </p:nvSpPr>
        <p:spPr>
          <a:xfrm>
            <a:off x="2700297" y="2234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MÉTRIQUES</a:t>
            </a:r>
            <a:endParaRPr/>
          </a:p>
        </p:txBody>
      </p:sp>
      <p:sp>
        <p:nvSpPr>
          <p:cNvPr id="250" name="Google Shape;250;p49"/>
          <p:cNvSpPr txBox="1"/>
          <p:nvPr>
            <p:ph idx="2" type="title"/>
          </p:nvPr>
        </p:nvSpPr>
        <p:spPr>
          <a:xfrm>
            <a:off x="5190353" y="2234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endParaRPr/>
          </a:p>
        </p:txBody>
      </p:sp>
      <p:sp>
        <p:nvSpPr>
          <p:cNvPr id="251" name="Google Shape;251;p49"/>
          <p:cNvSpPr txBox="1"/>
          <p:nvPr>
            <p:ph idx="4" type="title"/>
          </p:nvPr>
        </p:nvSpPr>
        <p:spPr>
          <a:xfrm>
            <a:off x="210247" y="2234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CLASSIFIEURS</a:t>
            </a:r>
            <a:endParaRPr/>
          </a:p>
        </p:txBody>
      </p:sp>
      <p:sp>
        <p:nvSpPr>
          <p:cNvPr id="252" name="Google Shape;252;p49"/>
          <p:cNvSpPr txBox="1"/>
          <p:nvPr>
            <p:ph idx="7" type="title"/>
          </p:nvPr>
        </p:nvSpPr>
        <p:spPr>
          <a:xfrm>
            <a:off x="270030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253" name="Google Shape;253;p49"/>
          <p:cNvSpPr txBox="1"/>
          <p:nvPr>
            <p:ph idx="8" type="title"/>
          </p:nvPr>
        </p:nvSpPr>
        <p:spPr>
          <a:xfrm>
            <a:off x="5190350" y="138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254" name="Google Shape;254;p49"/>
          <p:cNvCxnSpPr/>
          <p:nvPr/>
        </p:nvCxnSpPr>
        <p:spPr>
          <a:xfrm>
            <a:off x="104515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5" name="Google Shape;255;p49"/>
          <p:cNvCxnSpPr/>
          <p:nvPr/>
        </p:nvCxnSpPr>
        <p:spPr>
          <a:xfrm>
            <a:off x="353520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6" name="Google Shape;256;p49"/>
          <p:cNvCxnSpPr/>
          <p:nvPr/>
        </p:nvCxnSpPr>
        <p:spPr>
          <a:xfrm>
            <a:off x="6025250" y="2165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7" name="Google Shape;257;p49"/>
          <p:cNvSpPr txBox="1"/>
          <p:nvPr>
            <p:ph type="title"/>
          </p:nvPr>
        </p:nvSpPr>
        <p:spPr>
          <a:xfrm>
            <a:off x="1485972" y="37918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</p:txBody>
      </p:sp>
      <p:sp>
        <p:nvSpPr>
          <p:cNvPr id="258" name="Google Shape;258;p49"/>
          <p:cNvSpPr txBox="1"/>
          <p:nvPr>
            <p:ph idx="2" type="title"/>
          </p:nvPr>
        </p:nvSpPr>
        <p:spPr>
          <a:xfrm>
            <a:off x="3976028" y="37918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259" name="Google Shape;259;p49"/>
          <p:cNvSpPr txBox="1"/>
          <p:nvPr>
            <p:ph idx="7" type="title"/>
          </p:nvPr>
        </p:nvSpPr>
        <p:spPr>
          <a:xfrm>
            <a:off x="1485975" y="294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260" name="Google Shape;260;p49"/>
          <p:cNvSpPr txBox="1"/>
          <p:nvPr>
            <p:ph idx="8" type="title"/>
          </p:nvPr>
        </p:nvSpPr>
        <p:spPr>
          <a:xfrm>
            <a:off x="3976025" y="294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  <p:cxnSp>
        <p:nvCxnSpPr>
          <p:cNvPr id="261" name="Google Shape;261;p49"/>
          <p:cNvCxnSpPr/>
          <p:nvPr/>
        </p:nvCxnSpPr>
        <p:spPr>
          <a:xfrm>
            <a:off x="2320875" y="372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2" name="Google Shape;262;p49"/>
          <p:cNvCxnSpPr/>
          <p:nvPr/>
        </p:nvCxnSpPr>
        <p:spPr>
          <a:xfrm>
            <a:off x="4810925" y="372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3" name="Google Shape;263;p49"/>
          <p:cNvSpPr txBox="1"/>
          <p:nvPr>
            <p:ph idx="2" type="title"/>
          </p:nvPr>
        </p:nvSpPr>
        <p:spPr>
          <a:xfrm>
            <a:off x="6490628" y="37918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RAPPORT</a:t>
            </a:r>
            <a:endParaRPr/>
          </a:p>
        </p:txBody>
      </p:sp>
      <p:sp>
        <p:nvSpPr>
          <p:cNvPr id="264" name="Google Shape;264;p49"/>
          <p:cNvSpPr txBox="1"/>
          <p:nvPr>
            <p:ph idx="8" type="title"/>
          </p:nvPr>
        </p:nvSpPr>
        <p:spPr>
          <a:xfrm>
            <a:off x="6490625" y="29469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</a:t>
            </a:r>
            <a:endParaRPr/>
          </a:p>
        </p:txBody>
      </p:sp>
      <p:cxnSp>
        <p:nvCxnSpPr>
          <p:cNvPr id="265" name="Google Shape;265;p49"/>
          <p:cNvCxnSpPr/>
          <p:nvPr/>
        </p:nvCxnSpPr>
        <p:spPr>
          <a:xfrm>
            <a:off x="4835475" y="372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6" name="Google Shape;266;p49"/>
          <p:cNvCxnSpPr/>
          <p:nvPr/>
        </p:nvCxnSpPr>
        <p:spPr>
          <a:xfrm>
            <a:off x="7325525" y="37223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7" name="Google Shape;26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idx="4" type="title"/>
          </p:nvPr>
        </p:nvSpPr>
        <p:spPr>
          <a:xfrm>
            <a:off x="938500" y="445025"/>
            <a:ext cx="3913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CODE</a:t>
            </a:r>
            <a:r>
              <a:rPr lang="fr"/>
              <a:t> : testclassifieur.py</a:t>
            </a:r>
            <a:endParaRPr/>
          </a:p>
        </p:txBody>
      </p:sp>
      <p:cxnSp>
        <p:nvCxnSpPr>
          <p:cNvPr id="515" name="Google Shape;515;p6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6" name="Google Shape;516;p67"/>
          <p:cNvSpPr/>
          <p:nvPr/>
        </p:nvSpPr>
        <p:spPr>
          <a:xfrm>
            <a:off x="568650" y="1628400"/>
            <a:ext cx="3800400" cy="3055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67"/>
          <p:cNvSpPr txBox="1"/>
          <p:nvPr>
            <p:ph type="title"/>
          </p:nvPr>
        </p:nvSpPr>
        <p:spPr>
          <a:xfrm>
            <a:off x="717938" y="18577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</a:t>
            </a:r>
            <a:r>
              <a:rPr lang="fr"/>
              <a:t>onctions des classifieurs</a:t>
            </a:r>
            <a:endParaRPr/>
          </a:p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717950" y="2542600"/>
            <a:ext cx="3367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regression_logistique()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support_vector_machines()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discriminant_analysis()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random_forests()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gradient_boosting_machines()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inception()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resnet()</a:t>
            </a:r>
            <a:endParaRPr/>
          </a:p>
        </p:txBody>
      </p:sp>
      <p:cxnSp>
        <p:nvCxnSpPr>
          <p:cNvPr id="519" name="Google Shape;519;p67"/>
          <p:cNvCxnSpPr/>
          <p:nvPr/>
        </p:nvCxnSpPr>
        <p:spPr>
          <a:xfrm>
            <a:off x="1777088" y="24786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20" name="Google Shape;5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875" y="1733601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7"/>
          <p:cNvSpPr/>
          <p:nvPr/>
        </p:nvSpPr>
        <p:spPr>
          <a:xfrm>
            <a:off x="4702275" y="1628350"/>
            <a:ext cx="3800400" cy="2247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7"/>
          <p:cNvSpPr txBox="1"/>
          <p:nvPr>
            <p:ph type="title"/>
          </p:nvPr>
        </p:nvSpPr>
        <p:spPr>
          <a:xfrm>
            <a:off x="4851700" y="1860638"/>
            <a:ext cx="2931000" cy="8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</a:t>
            </a:r>
            <a:r>
              <a:rPr lang="fr"/>
              <a:t>onctions traitement des données / test classifieurs</a:t>
            </a:r>
            <a:endParaRPr/>
          </a:p>
        </p:txBody>
      </p:sp>
      <p:sp>
        <p:nvSpPr>
          <p:cNvPr id="523" name="Google Shape;523;p67"/>
          <p:cNvSpPr txBox="1"/>
          <p:nvPr>
            <p:ph idx="1" type="subTitle"/>
          </p:nvPr>
        </p:nvSpPr>
        <p:spPr>
          <a:xfrm>
            <a:off x="4851700" y="2771200"/>
            <a:ext cx="33675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meilleurs_données()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meilleure_combinaison()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test_GBM()</a:t>
            </a:r>
            <a:endParaRPr/>
          </a:p>
        </p:txBody>
      </p:sp>
      <p:cxnSp>
        <p:nvCxnSpPr>
          <p:cNvPr id="524" name="Google Shape;524;p67"/>
          <p:cNvCxnSpPr/>
          <p:nvPr/>
        </p:nvCxnSpPr>
        <p:spPr>
          <a:xfrm>
            <a:off x="5932113" y="27072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25" name="Google Shape;5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00" y="1733551"/>
            <a:ext cx="611076" cy="6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532" name="Google Shape;532;p6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  <p:sp>
        <p:nvSpPr>
          <p:cNvPr id="533" name="Google Shape;533;p68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Qu’obtenons-nous comme résultats ?</a:t>
            </a:r>
            <a:endParaRPr/>
          </a:p>
        </p:txBody>
      </p:sp>
      <p:cxnSp>
        <p:nvCxnSpPr>
          <p:cNvPr id="534" name="Google Shape;534;p6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5" name="Google Shape;5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idx="4" type="title"/>
          </p:nvPr>
        </p:nvSpPr>
        <p:spPr>
          <a:xfrm>
            <a:off x="938500" y="445025"/>
            <a:ext cx="8149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de la précision (ellipses)</a:t>
            </a:r>
            <a:endParaRPr/>
          </a:p>
        </p:txBody>
      </p:sp>
      <p:cxnSp>
        <p:nvCxnSpPr>
          <p:cNvPr id="541" name="Google Shape;54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42" name="Google Shape;542;p69"/>
          <p:cNvSpPr txBox="1"/>
          <p:nvPr/>
        </p:nvSpPr>
        <p:spPr>
          <a:xfrm>
            <a:off x="1116000" y="4549750"/>
            <a:ext cx="6912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Ajout progressif des paramètres du plus au moins sensible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69"/>
          <p:cNvSpPr/>
          <p:nvPr/>
        </p:nvSpPr>
        <p:spPr>
          <a:xfrm>
            <a:off x="1084350" y="4549750"/>
            <a:ext cx="6975300" cy="4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4" name="Google Shape;5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50" y="1006175"/>
            <a:ext cx="6499496" cy="3414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/>
          <p:nvPr>
            <p:ph idx="4" type="title"/>
          </p:nvPr>
        </p:nvSpPr>
        <p:spPr>
          <a:xfrm>
            <a:off x="938500" y="445025"/>
            <a:ext cx="7539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de la précision (nombre de raies)</a:t>
            </a:r>
            <a:endParaRPr/>
          </a:p>
        </p:txBody>
      </p:sp>
      <p:cxnSp>
        <p:nvCxnSpPr>
          <p:cNvPr id="551" name="Google Shape;551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52" name="Google Shape;5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00" y="1006175"/>
            <a:ext cx="6512801" cy="3452274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3" name="Google Shape;553;p70"/>
          <p:cNvSpPr txBox="1"/>
          <p:nvPr/>
        </p:nvSpPr>
        <p:spPr>
          <a:xfrm>
            <a:off x="1116000" y="4549750"/>
            <a:ext cx="6912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Ajout progressif des paramètres du plus au moins sensible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70"/>
          <p:cNvSpPr/>
          <p:nvPr/>
        </p:nvSpPr>
        <p:spPr>
          <a:xfrm>
            <a:off x="1084350" y="4549750"/>
            <a:ext cx="6975300" cy="4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idx="4" type="title"/>
          </p:nvPr>
        </p:nvSpPr>
        <p:spPr>
          <a:xfrm>
            <a:off x="938500" y="445025"/>
            <a:ext cx="7539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du GBM par rapport à n_estimators</a:t>
            </a:r>
            <a:endParaRPr/>
          </a:p>
        </p:txBody>
      </p:sp>
      <p:cxnSp>
        <p:nvCxnSpPr>
          <p:cNvPr id="561" name="Google Shape;561;p7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62" name="Google Shape;562;p71"/>
          <p:cNvSpPr txBox="1"/>
          <p:nvPr/>
        </p:nvSpPr>
        <p:spPr>
          <a:xfrm>
            <a:off x="2115900" y="4549750"/>
            <a:ext cx="4912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Augmentation de n_estimators de 1 à 100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71"/>
          <p:cNvSpPr/>
          <p:nvPr/>
        </p:nvSpPr>
        <p:spPr>
          <a:xfrm>
            <a:off x="2115750" y="4549750"/>
            <a:ext cx="4912200" cy="4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00" y="1006175"/>
            <a:ext cx="6512799" cy="336220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5" name="Google Shape;56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idx="4" type="title"/>
          </p:nvPr>
        </p:nvSpPr>
        <p:spPr>
          <a:xfrm>
            <a:off x="938500" y="445025"/>
            <a:ext cx="7732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du GBM par rapport au learning rate</a:t>
            </a:r>
            <a:endParaRPr/>
          </a:p>
        </p:txBody>
      </p:sp>
      <p:cxnSp>
        <p:nvCxnSpPr>
          <p:cNvPr id="571" name="Google Shape;571;p7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72" name="Google Shape;572;p72"/>
          <p:cNvSpPr txBox="1"/>
          <p:nvPr/>
        </p:nvSpPr>
        <p:spPr>
          <a:xfrm>
            <a:off x="2091750" y="4549750"/>
            <a:ext cx="4960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Augmentation du learning rate de 0.01 à 1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72"/>
          <p:cNvSpPr/>
          <p:nvPr/>
        </p:nvSpPr>
        <p:spPr>
          <a:xfrm>
            <a:off x="2115900" y="4549750"/>
            <a:ext cx="4912200" cy="4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4" name="Google Shape;5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00" y="929975"/>
            <a:ext cx="6512800" cy="349101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idx="4" type="title"/>
          </p:nvPr>
        </p:nvSpPr>
        <p:spPr>
          <a:xfrm>
            <a:off x="938500" y="445025"/>
            <a:ext cx="7732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Evolution du GBM par rapport au learning rate / n enumerates</a:t>
            </a:r>
            <a:endParaRPr sz="1800"/>
          </a:p>
        </p:txBody>
      </p:sp>
      <p:cxnSp>
        <p:nvCxnSpPr>
          <p:cNvPr id="581" name="Google Shape;581;p7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82" name="Google Shape;582;p73"/>
          <p:cNvSpPr txBox="1"/>
          <p:nvPr/>
        </p:nvSpPr>
        <p:spPr>
          <a:xfrm>
            <a:off x="543150" y="4506250"/>
            <a:ext cx="8057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Augmentation du learning rate de 0.01 à 1 et n enumerates de 1 à 100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73"/>
          <p:cNvSpPr/>
          <p:nvPr/>
        </p:nvSpPr>
        <p:spPr>
          <a:xfrm>
            <a:off x="543150" y="4506250"/>
            <a:ext cx="8057700" cy="45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900" y="1013014"/>
            <a:ext cx="4912199" cy="326988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RAPPORT</a:t>
            </a:r>
            <a:endParaRPr/>
          </a:p>
        </p:txBody>
      </p:sp>
      <p:sp>
        <p:nvSpPr>
          <p:cNvPr id="591" name="Google Shape;591;p7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</a:t>
            </a:r>
            <a:endParaRPr/>
          </a:p>
        </p:txBody>
      </p:sp>
      <p:sp>
        <p:nvSpPr>
          <p:cNvPr id="592" name="Google Shape;592;p74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Discussion sur le contenu et l’avancée du rapport final</a:t>
            </a:r>
            <a:endParaRPr/>
          </a:p>
        </p:txBody>
      </p:sp>
      <p:cxnSp>
        <p:nvCxnSpPr>
          <p:cNvPr id="593" name="Google Shape;593;p7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4" name="Google Shape;59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DU RAPPORT</a:t>
            </a:r>
            <a:endParaRPr/>
          </a:p>
        </p:txBody>
      </p:sp>
      <p:cxnSp>
        <p:nvCxnSpPr>
          <p:cNvPr id="600" name="Google Shape;600;p7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01" name="Google Shape;601;p75"/>
          <p:cNvSpPr txBox="1"/>
          <p:nvPr>
            <p:ph type="title"/>
          </p:nvPr>
        </p:nvSpPr>
        <p:spPr>
          <a:xfrm>
            <a:off x="3538497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différents classifieurs</a:t>
            </a:r>
            <a:endParaRPr/>
          </a:p>
        </p:txBody>
      </p:sp>
      <p:sp>
        <p:nvSpPr>
          <p:cNvPr id="602" name="Google Shape;602;p75"/>
          <p:cNvSpPr txBox="1"/>
          <p:nvPr>
            <p:ph idx="1" type="subTitle"/>
          </p:nvPr>
        </p:nvSpPr>
        <p:spPr>
          <a:xfrm>
            <a:off x="3538498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Linéaires / Non linéaires</a:t>
            </a:r>
            <a:endParaRPr/>
          </a:p>
        </p:txBody>
      </p:sp>
      <p:sp>
        <p:nvSpPr>
          <p:cNvPr id="603" name="Google Shape;603;p75"/>
          <p:cNvSpPr txBox="1"/>
          <p:nvPr>
            <p:ph idx="2" type="title"/>
          </p:nvPr>
        </p:nvSpPr>
        <p:spPr>
          <a:xfrm>
            <a:off x="6028553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résultats obtenus</a:t>
            </a:r>
            <a:endParaRPr/>
          </a:p>
        </p:txBody>
      </p:sp>
      <p:sp>
        <p:nvSpPr>
          <p:cNvPr id="604" name="Google Shape;604;p75"/>
          <p:cNvSpPr txBox="1"/>
          <p:nvPr>
            <p:ph idx="3" type="subTitle"/>
          </p:nvPr>
        </p:nvSpPr>
        <p:spPr>
          <a:xfrm>
            <a:off x="6028552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Performances / Évolution / Perspectives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5"/>
          <p:cNvSpPr txBox="1"/>
          <p:nvPr>
            <p:ph idx="5" type="title"/>
          </p:nvPr>
        </p:nvSpPr>
        <p:spPr>
          <a:xfrm>
            <a:off x="1048447" y="15137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606" name="Google Shape;606;p75"/>
          <p:cNvSpPr txBox="1"/>
          <p:nvPr>
            <p:ph idx="6" type="subTitle"/>
          </p:nvPr>
        </p:nvSpPr>
        <p:spPr>
          <a:xfrm>
            <a:off x="1048450" y="20199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 / Problématique / Solution</a:t>
            </a:r>
            <a:endParaRPr/>
          </a:p>
        </p:txBody>
      </p:sp>
      <p:sp>
        <p:nvSpPr>
          <p:cNvPr id="607" name="Google Shape;607;p75"/>
          <p:cNvSpPr txBox="1"/>
          <p:nvPr>
            <p:ph idx="7" type="title"/>
          </p:nvPr>
        </p:nvSpPr>
        <p:spPr>
          <a:xfrm>
            <a:off x="49100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méthodologie</a:t>
            </a:r>
            <a:endParaRPr/>
          </a:p>
        </p:txBody>
      </p:sp>
      <p:sp>
        <p:nvSpPr>
          <p:cNvPr id="608" name="Google Shape;608;p75"/>
          <p:cNvSpPr txBox="1"/>
          <p:nvPr>
            <p:ph idx="8" type="subTitle"/>
          </p:nvPr>
        </p:nvSpPr>
        <p:spPr>
          <a:xfrm>
            <a:off x="49100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Métriques / Sous-ensemble 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/>
          </a:p>
        </p:txBody>
      </p:sp>
      <p:cxnSp>
        <p:nvCxnSpPr>
          <p:cNvPr id="609" name="Google Shape;609;p75"/>
          <p:cNvCxnSpPr/>
          <p:nvPr/>
        </p:nvCxnSpPr>
        <p:spPr>
          <a:xfrm>
            <a:off x="1218450" y="2986421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10" name="Google Shape;610;p75"/>
          <p:cNvSpPr txBox="1"/>
          <p:nvPr>
            <p:ph idx="7" type="title"/>
          </p:nvPr>
        </p:nvSpPr>
        <p:spPr>
          <a:xfrm>
            <a:off x="21668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du projet</a:t>
            </a:r>
            <a:endParaRPr/>
          </a:p>
        </p:txBody>
      </p:sp>
      <p:sp>
        <p:nvSpPr>
          <p:cNvPr id="611" name="Google Shape;611;p75"/>
          <p:cNvSpPr txBox="1"/>
          <p:nvPr>
            <p:ph idx="8" type="subTitle"/>
          </p:nvPr>
        </p:nvSpPr>
        <p:spPr>
          <a:xfrm>
            <a:off x="21668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Généralités / Liste des tâches / Répartition / Outils</a:t>
            </a:r>
            <a:endParaRPr/>
          </a:p>
        </p:txBody>
      </p:sp>
      <p:sp>
        <p:nvSpPr>
          <p:cNvPr id="612" name="Google Shape;612;p75"/>
          <p:cNvSpPr/>
          <p:nvPr/>
        </p:nvSpPr>
        <p:spPr>
          <a:xfrm>
            <a:off x="1899550" y="990925"/>
            <a:ext cx="364800" cy="36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5"/>
          <p:cNvSpPr/>
          <p:nvPr/>
        </p:nvSpPr>
        <p:spPr>
          <a:xfrm>
            <a:off x="4389600" y="990925"/>
            <a:ext cx="364800" cy="36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5"/>
          <p:cNvSpPr/>
          <p:nvPr/>
        </p:nvSpPr>
        <p:spPr>
          <a:xfrm>
            <a:off x="6879650" y="1021625"/>
            <a:ext cx="364800" cy="36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75"/>
          <p:cNvSpPr/>
          <p:nvPr/>
        </p:nvSpPr>
        <p:spPr>
          <a:xfrm>
            <a:off x="5761200" y="4624925"/>
            <a:ext cx="364800" cy="36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75"/>
          <p:cNvSpPr/>
          <p:nvPr/>
        </p:nvSpPr>
        <p:spPr>
          <a:xfrm>
            <a:off x="3018000" y="4624925"/>
            <a:ext cx="364800" cy="36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75"/>
          <p:cNvSpPr txBox="1"/>
          <p:nvPr/>
        </p:nvSpPr>
        <p:spPr>
          <a:xfrm>
            <a:off x="2970600" y="4574154"/>
            <a:ext cx="45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75"/>
          <p:cNvSpPr txBox="1"/>
          <p:nvPr/>
        </p:nvSpPr>
        <p:spPr>
          <a:xfrm>
            <a:off x="4342200" y="947279"/>
            <a:ext cx="45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5"/>
          <p:cNvSpPr txBox="1"/>
          <p:nvPr/>
        </p:nvSpPr>
        <p:spPr>
          <a:xfrm>
            <a:off x="6832250" y="977979"/>
            <a:ext cx="45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75"/>
          <p:cNvSpPr txBox="1"/>
          <p:nvPr/>
        </p:nvSpPr>
        <p:spPr>
          <a:xfrm>
            <a:off x="5713800" y="4581279"/>
            <a:ext cx="45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/>
          <p:nvPr>
            <p:ph type="ctrTitle"/>
          </p:nvPr>
        </p:nvSpPr>
        <p:spPr>
          <a:xfrm>
            <a:off x="3189100" y="1385075"/>
            <a:ext cx="5829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27" name="Google Shape;627;p76"/>
          <p:cNvSpPr txBox="1"/>
          <p:nvPr>
            <p:ph idx="1" type="subTitle"/>
          </p:nvPr>
        </p:nvSpPr>
        <p:spPr>
          <a:xfrm>
            <a:off x="4383900" y="3339100"/>
            <a:ext cx="39402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DERNIERE REUNION ?</a:t>
            </a:r>
            <a:endParaRPr b="1" sz="2200"/>
          </a:p>
        </p:txBody>
      </p:sp>
      <p:sp>
        <p:nvSpPr>
          <p:cNvPr id="628" name="Google Shape;628;p76"/>
          <p:cNvSpPr txBox="1"/>
          <p:nvPr>
            <p:ph idx="1" type="subTitle"/>
          </p:nvPr>
        </p:nvSpPr>
        <p:spPr>
          <a:xfrm>
            <a:off x="4144050" y="2514000"/>
            <a:ext cx="44199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ÉVOLUTIONS À VENIR</a:t>
            </a:r>
            <a:endParaRPr b="1" sz="2200"/>
          </a:p>
        </p:txBody>
      </p:sp>
      <p:sp>
        <p:nvSpPr>
          <p:cNvPr id="629" name="Google Shape;62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type="ctrTitle"/>
          </p:nvPr>
        </p:nvSpPr>
        <p:spPr>
          <a:xfrm>
            <a:off x="4285500" y="1385075"/>
            <a:ext cx="3940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RAPPELS</a:t>
            </a:r>
            <a:endParaRPr/>
          </a:p>
        </p:txBody>
      </p:sp>
      <p:sp>
        <p:nvSpPr>
          <p:cNvPr id="273" name="Google Shape;273;p50"/>
          <p:cNvSpPr txBox="1"/>
          <p:nvPr>
            <p:ph idx="1" type="subTitle"/>
          </p:nvPr>
        </p:nvSpPr>
        <p:spPr>
          <a:xfrm>
            <a:off x="4144050" y="3462925"/>
            <a:ext cx="39402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DERNIERE REUNION</a:t>
            </a:r>
            <a:endParaRPr b="1" sz="2200"/>
          </a:p>
        </p:txBody>
      </p:sp>
      <p:sp>
        <p:nvSpPr>
          <p:cNvPr id="274" name="Google Shape;274;p50"/>
          <p:cNvSpPr txBox="1"/>
          <p:nvPr>
            <p:ph idx="1" type="subTitle"/>
          </p:nvPr>
        </p:nvSpPr>
        <p:spPr>
          <a:xfrm>
            <a:off x="4144050" y="2514000"/>
            <a:ext cx="39402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SUJET / OBJECTIF</a:t>
            </a:r>
            <a:endParaRPr b="1" sz="2200"/>
          </a:p>
        </p:txBody>
      </p:sp>
      <p:sp>
        <p:nvSpPr>
          <p:cNvPr id="275" name="Google Shape;27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ÉVOLUTIONS À VENIR</a:t>
            </a:r>
            <a:endParaRPr/>
          </a:p>
        </p:txBody>
      </p:sp>
      <p:cxnSp>
        <p:nvCxnSpPr>
          <p:cNvPr id="635" name="Google Shape;635;p77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77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17 MARS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37" name="Google Shape;637;p77"/>
          <p:cNvSpPr txBox="1"/>
          <p:nvPr>
            <p:ph idx="4294967295" type="subTitle"/>
          </p:nvPr>
        </p:nvSpPr>
        <p:spPr>
          <a:xfrm>
            <a:off x="923908" y="3183050"/>
            <a:ext cx="17100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lt1"/>
                </a:solidFill>
              </a:rPr>
              <a:t>Implémentation des classifieurs  type CNN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38" name="Google Shape;638;p77"/>
          <p:cNvSpPr txBox="1"/>
          <p:nvPr>
            <p:ph idx="4294967295" type="title"/>
          </p:nvPr>
        </p:nvSpPr>
        <p:spPr>
          <a:xfrm>
            <a:off x="4683232" y="2110575"/>
            <a:ext cx="1638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SEMAINE DU 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39" name="Google Shape;639;p77"/>
          <p:cNvSpPr txBox="1"/>
          <p:nvPr>
            <p:ph idx="4294967295" type="subTitle"/>
          </p:nvPr>
        </p:nvSpPr>
        <p:spPr>
          <a:xfrm>
            <a:off x="4572802" y="3183025"/>
            <a:ext cx="1858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lt1"/>
                </a:solidFill>
              </a:rPr>
              <a:t>Dernière réunion + finalisation du rapport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40" name="Google Shape;640;p77"/>
          <p:cNvSpPr txBox="1"/>
          <p:nvPr>
            <p:ph idx="4294967295" type="subTitle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lt1"/>
                </a:solidFill>
              </a:rPr>
              <a:t>Finalisation du projet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41" name="Google Shape;641;p77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22 MARS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42" name="Google Shape;642;p77"/>
          <p:cNvSpPr txBox="1"/>
          <p:nvPr>
            <p:ph idx="4294967295" type="subTitle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lt1"/>
                </a:solidFill>
              </a:rPr>
              <a:t>Rendu du rapport final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43" name="Google Shape;643;p77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29 MARS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44" name="Google Shape;644;p77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7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7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7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49" name="Google Shape;64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938500" y="1125875"/>
            <a:ext cx="49464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Sujet</a:t>
            </a:r>
            <a:r>
              <a:rPr b="1" lang="fr">
                <a:solidFill>
                  <a:schemeClr val="dk2"/>
                </a:solidFill>
              </a:rPr>
              <a:t> : </a:t>
            </a:r>
            <a:r>
              <a:rPr lang="fr"/>
              <a:t>Quel classifieur permet de mieux estimer l’âge de la plie à partir d’images 2D de l’otolithe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Les dernières réunions</a:t>
            </a:r>
            <a:r>
              <a:rPr b="1" lang="fr">
                <a:solidFill>
                  <a:schemeClr val="dk2"/>
                </a:solidFill>
              </a:rPr>
              <a:t> : </a:t>
            </a:r>
            <a:endParaRPr/>
          </a:p>
        </p:txBody>
      </p:sp>
      <p:cxnSp>
        <p:nvCxnSpPr>
          <p:cNvPr id="282" name="Google Shape;282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3" name="Google Shape;283;p51"/>
          <p:cNvSpPr txBox="1"/>
          <p:nvPr>
            <p:ph idx="1" type="body"/>
          </p:nvPr>
        </p:nvSpPr>
        <p:spPr>
          <a:xfrm>
            <a:off x="938500" y="2865600"/>
            <a:ext cx="32589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Présentation du groupe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Rappels des différents concepts de base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Présentation des sujets proposés par la tutrice Mme Poisson Caillault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Choix du sujet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Règles de suivi du projet</a:t>
            </a:r>
            <a:endParaRPr/>
          </a:p>
        </p:txBody>
      </p:sp>
      <p:sp>
        <p:nvSpPr>
          <p:cNvPr id="284" name="Google Shape;284;p51"/>
          <p:cNvSpPr txBox="1"/>
          <p:nvPr>
            <p:ph idx="4294967295" type="body"/>
          </p:nvPr>
        </p:nvSpPr>
        <p:spPr>
          <a:xfrm>
            <a:off x="4545100" y="2865600"/>
            <a:ext cx="32589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fr" sz="1400">
                <a:solidFill>
                  <a:schemeClr val="lt2"/>
                </a:solidFill>
              </a:rPr>
              <a:t>Présentation de notre analyse des documents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fr" sz="1400">
                <a:solidFill>
                  <a:schemeClr val="lt2"/>
                </a:solidFill>
              </a:rPr>
              <a:t>Présentation du cahier des charges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fr" sz="1400">
                <a:solidFill>
                  <a:schemeClr val="lt2"/>
                </a:solidFill>
              </a:rPr>
              <a:t>Discussion autour de notre première approche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fr" sz="1400">
                <a:solidFill>
                  <a:schemeClr val="lt2"/>
                </a:solidFill>
              </a:rPr>
              <a:t>Les conseils de notre tutrice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285" name="Google Shape;285;p51"/>
          <p:cNvSpPr txBox="1"/>
          <p:nvPr>
            <p:ph idx="4294967295" type="title"/>
          </p:nvPr>
        </p:nvSpPr>
        <p:spPr>
          <a:xfrm>
            <a:off x="1026199" y="2297550"/>
            <a:ext cx="32589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04 Décembre 2023</a:t>
            </a:r>
            <a:endParaRPr sz="2000"/>
          </a:p>
        </p:txBody>
      </p:sp>
      <p:sp>
        <p:nvSpPr>
          <p:cNvPr id="286" name="Google Shape;286;p51"/>
          <p:cNvSpPr txBox="1"/>
          <p:nvPr>
            <p:ph type="title"/>
          </p:nvPr>
        </p:nvSpPr>
        <p:spPr>
          <a:xfrm>
            <a:off x="4545099" y="2296813"/>
            <a:ext cx="32589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24 Janvier 2024</a:t>
            </a:r>
            <a:endParaRPr sz="2000"/>
          </a:p>
        </p:txBody>
      </p:sp>
      <p:sp>
        <p:nvSpPr>
          <p:cNvPr id="287" name="Google Shape;28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CLASSIFIEURS</a:t>
            </a:r>
            <a:endParaRPr/>
          </a:p>
        </p:txBody>
      </p:sp>
      <p:sp>
        <p:nvSpPr>
          <p:cNvPr id="293" name="Google Shape;293;p5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Quels classifieurs avons-nous utilisé ?</a:t>
            </a:r>
            <a:endParaRPr/>
          </a:p>
        </p:txBody>
      </p:sp>
      <p:cxnSp>
        <p:nvCxnSpPr>
          <p:cNvPr id="295" name="Google Shape;295;p5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6" name="Google Shape;29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/>
          <p:nvPr/>
        </p:nvSpPr>
        <p:spPr>
          <a:xfrm>
            <a:off x="518600" y="4265350"/>
            <a:ext cx="5151900" cy="655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CLASSIFIEURS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3" name="Google Shape;303;p53"/>
          <p:cNvSpPr txBox="1"/>
          <p:nvPr>
            <p:ph idx="1" type="body"/>
          </p:nvPr>
        </p:nvSpPr>
        <p:spPr>
          <a:xfrm>
            <a:off x="938500" y="11258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Linéaires 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Logistic Regression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Support Vector 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Discriminant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Non linéaires 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CNN (Convolutional Neural Network)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Resnet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Inception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Random Forests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Gradient Boosting Machine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1125675" y="4285150"/>
            <a:ext cx="49464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2"/>
                </a:solidFill>
              </a:rPr>
              <a:t>En Python, on utilise ces classifieurs à l’aide des librairies Scikit-Learn et TensorFlow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0" y="4340788"/>
            <a:ext cx="504324" cy="5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3762677" y="3177750"/>
            <a:ext cx="411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MÉTRIQUES</a:t>
            </a:r>
            <a:endParaRPr/>
          </a:p>
        </p:txBody>
      </p:sp>
      <p:sp>
        <p:nvSpPr>
          <p:cNvPr id="313" name="Google Shape;313;p5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3762676" y="3720650"/>
            <a:ext cx="391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Quelles métriques avons-nous utilisé ?</a:t>
            </a:r>
            <a:endParaRPr/>
          </a:p>
        </p:txBody>
      </p:sp>
      <p:cxnSp>
        <p:nvCxnSpPr>
          <p:cNvPr id="315" name="Google Shape;315;p5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6" name="Google Shape;31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MÉTRIQUES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328900" y="1506875"/>
            <a:ext cx="6065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l’heure actuelle, nous avons utilisé les métriques suivantes </a:t>
            </a:r>
            <a:r>
              <a:rPr lang="fr"/>
              <a:t>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Surface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Diamètre et diamètre maximum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Opacité relative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Densité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Rayons de courbure (haut, bas, gauche et droite)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Nombre de raies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4" name="Google Shape;324;p55"/>
          <p:cNvSpPr/>
          <p:nvPr/>
        </p:nvSpPr>
        <p:spPr>
          <a:xfrm>
            <a:off x="518600" y="4265350"/>
            <a:ext cx="5230500" cy="655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50" y="4362438"/>
            <a:ext cx="987901" cy="4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/>
        </p:nvSpPr>
        <p:spPr>
          <a:xfrm>
            <a:off x="1612350" y="4267750"/>
            <a:ext cx="4224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Stockage des données dans une base de données SQL afin de faciliter leur utilisation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MÉTRIQUES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33" name="Google Shape;333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100" y="1320452"/>
            <a:ext cx="3333025" cy="1689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56"/>
          <p:cNvSpPr/>
          <p:nvPr/>
        </p:nvSpPr>
        <p:spPr>
          <a:xfrm>
            <a:off x="533200" y="1583400"/>
            <a:ext cx="1648200" cy="941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36" y="1722897"/>
            <a:ext cx="1313554" cy="66240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/>
          <p:nvPr/>
        </p:nvSpPr>
        <p:spPr>
          <a:xfrm>
            <a:off x="2393025" y="1780500"/>
            <a:ext cx="2178900" cy="5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6"/>
          <p:cNvSpPr/>
          <p:nvPr/>
        </p:nvSpPr>
        <p:spPr>
          <a:xfrm>
            <a:off x="4391250" y="3284250"/>
            <a:ext cx="1562100" cy="837900"/>
          </a:xfrm>
          <a:prstGeom prst="roundRect">
            <a:avLst>
              <a:gd fmla="val 16667" name="adj"/>
            </a:avLst>
          </a:prstGeom>
          <a:solidFill>
            <a:srgbClr val="001633"/>
          </a:solidFill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56"/>
          <p:cNvSpPr txBox="1"/>
          <p:nvPr/>
        </p:nvSpPr>
        <p:spPr>
          <a:xfrm>
            <a:off x="4391250" y="3232500"/>
            <a:ext cx="26265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Âge réel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Métriques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50" y="3097200"/>
            <a:ext cx="3043149" cy="18611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1" name="Google Shape;341;p56"/>
          <p:cNvCxnSpPr/>
          <p:nvPr/>
        </p:nvCxnSpPr>
        <p:spPr>
          <a:xfrm flipH="1" rot="10800000">
            <a:off x="4807900" y="1722850"/>
            <a:ext cx="7800" cy="12903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56"/>
          <p:cNvCxnSpPr/>
          <p:nvPr/>
        </p:nvCxnSpPr>
        <p:spPr>
          <a:xfrm rot="10800000">
            <a:off x="4815100" y="1593600"/>
            <a:ext cx="0" cy="1293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